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86" r:id="rId2"/>
    <p:sldId id="390" r:id="rId3"/>
    <p:sldId id="428" r:id="rId4"/>
    <p:sldId id="430" r:id="rId5"/>
    <p:sldId id="422" r:id="rId6"/>
    <p:sldId id="431" r:id="rId7"/>
    <p:sldId id="432" r:id="rId8"/>
    <p:sldId id="419" r:id="rId9"/>
    <p:sldId id="433" r:id="rId10"/>
    <p:sldId id="435" r:id="rId11"/>
    <p:sldId id="436" r:id="rId12"/>
    <p:sldId id="438" r:id="rId13"/>
    <p:sldId id="421" r:id="rId14"/>
    <p:sldId id="423" r:id="rId15"/>
    <p:sldId id="426" r:id="rId16"/>
    <p:sldId id="434" r:id="rId17"/>
    <p:sldId id="440" r:id="rId18"/>
    <p:sldId id="412" r:id="rId19"/>
    <p:sldId id="439" r:id="rId20"/>
    <p:sldId id="427" r:id="rId21"/>
    <p:sldId id="429" r:id="rId22"/>
    <p:sldId id="441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CC66"/>
    <a:srgbClr val="66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6"/>
    </p:cViewPr>
  </p:sorterViewPr>
  <p:notesViewPr>
    <p:cSldViewPr>
      <p:cViewPr varScale="1">
        <p:scale>
          <a:sx n="57" d="100"/>
          <a:sy n="57" d="100"/>
        </p:scale>
        <p:origin x="-780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Verdana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Verdana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Verdana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Verdana" charset="0"/>
                <a:cs typeface="+mn-cs"/>
              </a:defRPr>
            </a:lvl1pPr>
          </a:lstStyle>
          <a:p>
            <a:pPr>
              <a:defRPr/>
            </a:pPr>
            <a:fld id="{FED15C2C-6407-3B42-9FDE-7C57F9D3D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59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Verdana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Verdana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Verdana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Verdana" charset="0"/>
                <a:cs typeface="+mn-cs"/>
              </a:defRPr>
            </a:lvl1pPr>
          </a:lstStyle>
          <a:p>
            <a:pPr>
              <a:defRPr/>
            </a:pPr>
            <a:fld id="{BC73018C-4D96-9E46-8C2E-0ABA96CEE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30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985E7A-0199-9141-90D9-C15E8DE03B43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VEI=Volcanic</a:t>
            </a:r>
            <a:r>
              <a:rPr lang="en-US" baseline="0" dirty="0" smtClean="0">
                <a:cs typeface="+mn-cs"/>
              </a:rPr>
              <a:t> </a:t>
            </a:r>
            <a:r>
              <a:rPr lang="en-US" baseline="0" dirty="0" err="1" smtClean="0">
                <a:cs typeface="+mn-cs"/>
              </a:rPr>
              <a:t>Explosivity</a:t>
            </a:r>
            <a:r>
              <a:rPr lang="en-US" baseline="0" dirty="0" smtClean="0">
                <a:cs typeface="+mn-cs"/>
              </a:rPr>
              <a:t> Index; each number is 10xlarger  than the previous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1. Explain how Tangible</a:t>
            </a:r>
            <a:r>
              <a:rPr lang="en-US" baseline="0" dirty="0" smtClean="0">
                <a:cs typeface="+mn-cs"/>
              </a:rPr>
              <a:t> Play</a:t>
            </a:r>
            <a:r>
              <a:rPr lang="en-US" dirty="0" smtClean="0">
                <a:cs typeface="+mn-cs"/>
              </a:rPr>
              <a:t> works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68C9A1-31A8-284E-A31A-DF4FFC56B46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1. Explain how Tangible</a:t>
            </a:r>
            <a:r>
              <a:rPr lang="en-US" baseline="0" dirty="0" smtClean="0">
                <a:cs typeface="+mn-cs"/>
              </a:rPr>
              <a:t> Play</a:t>
            </a:r>
            <a:r>
              <a:rPr lang="en-US" dirty="0" smtClean="0">
                <a:cs typeface="+mn-cs"/>
              </a:rPr>
              <a:t> works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68C9A1-31A8-284E-A31A-DF4FFC56B46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68C9A1-31A8-284E-A31A-DF4FFC56B46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68C9A1-31A8-284E-A31A-DF4FFC56B46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http://</a:t>
            </a:r>
            <a:r>
              <a:rPr lang="en-US" dirty="0" err="1" smtClean="0">
                <a:cs typeface="+mn-cs"/>
              </a:rPr>
              <a:t>www.forestsandrangelands.gov</a:t>
            </a:r>
            <a:r>
              <a:rPr lang="en-US" dirty="0" smtClean="0">
                <a:cs typeface="+mn-cs"/>
              </a:rPr>
              <a:t>/strategy/</a:t>
            </a:r>
            <a:r>
              <a:rPr lang="en-US" dirty="0" err="1" smtClean="0">
                <a:cs typeface="+mn-cs"/>
              </a:rPr>
              <a:t>overview.shtml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68C9A1-31A8-284E-A31A-DF4FFC56B46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http://</a:t>
            </a:r>
            <a:r>
              <a:rPr lang="en-US" dirty="0" err="1" smtClean="0">
                <a:cs typeface="+mn-cs"/>
              </a:rPr>
              <a:t>www.forestsandrangelands.gov</a:t>
            </a:r>
            <a:r>
              <a:rPr lang="en-US" dirty="0" smtClean="0">
                <a:cs typeface="+mn-cs"/>
              </a:rPr>
              <a:t>/strategy/</a:t>
            </a:r>
            <a:r>
              <a:rPr lang="en-US" dirty="0" err="1" smtClean="0">
                <a:cs typeface="+mn-cs"/>
              </a:rPr>
              <a:t>overview.shtml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68C9A1-31A8-284E-A31A-DF4FFC56B466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7740D-55E6-5E48-9993-3EE79058CED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172" tIns="46587" rIns="93172" bIns="46587"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1C2E0-E744-A641-8CDF-16AE9570F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2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3A58A-7C43-054C-B8C8-A2527A14D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6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210DB-788F-1F4B-ABC0-584FE6ED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20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E0104-3A49-6347-88AB-B418BC034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7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5E623-D278-AD49-BBDB-F09A071D4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5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3D4D7-CCC5-1F46-8EA5-AA2BC87B6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9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1C387-E0D1-5840-8FDC-BCA7CAE70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91241-4F4D-134A-BC68-8E17A3EB8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3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CF3EF-42D5-F143-9C9A-0E48C130B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25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9BA79-F3B8-204F-89E2-0B6A91EEB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9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F3E1F-BE08-FA48-9BFF-68E0DECC4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6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27E27-3D25-6843-A56E-C32C0B6C1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6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3D6761B-8E7B-6440-BFF1-EBE2BBF6A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http://www.randomhistory.com/history-of-volcanoes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http://www.livescience.com/30507-volcanoes-biggest-history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http://www.volcanodiscovery.com/erupting_volcanoes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http://www.livescience.com/8142-history-destructive-volcanoes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http://bit.ly/1gfIb6H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http://magazine.sfpe.org/professional-practice/fire-protection-engineering-opportunities-developing-countries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http://www.forestsandrangelands.gov/strategy/overview.s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http://origami.gr.jp/6osme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16388" name="TextBox 1"/>
          <p:cNvSpPr txBox="1">
            <a:spLocks noChangeArrowheads="1"/>
          </p:cNvSpPr>
          <p:nvPr/>
        </p:nvSpPr>
        <p:spPr bwMode="auto">
          <a:xfrm>
            <a:off x="2633958" y="609600"/>
            <a:ext cx="460484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Fires and Volcanoes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1524000"/>
            <a:ext cx="7164887" cy="35394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2800" i="1" dirty="0" smtClean="0">
                <a:latin typeface="+mn-lt"/>
                <a:cs typeface="Verdana"/>
              </a:rPr>
              <a:t>Emergency Preparedness Education: Learning from Experience, Science of Disasters, and Preparing for the Future (III)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2800" i="1" dirty="0" smtClean="0">
                <a:latin typeface="+mn-lt"/>
                <a:cs typeface="Verdana"/>
              </a:rPr>
              <a:t>Focus on Fire and Volcanic Eruption </a:t>
            </a:r>
          </a:p>
          <a:p>
            <a:pPr algn="ctr">
              <a:spcBef>
                <a:spcPts val="0"/>
              </a:spcBef>
              <a:defRPr/>
            </a:pPr>
            <a:endParaRPr lang="en-US" sz="2800" i="1" dirty="0" smtClean="0">
              <a:solidFill>
                <a:schemeClr val="accent2"/>
              </a:solidFill>
              <a:latin typeface="+mn-lt"/>
              <a:cs typeface="Verdana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2800" i="1" dirty="0" smtClean="0">
                <a:solidFill>
                  <a:schemeClr val="accent2"/>
                </a:solidFill>
                <a:latin typeface="+mn-lt"/>
                <a:cs typeface="Verdana"/>
              </a:rPr>
              <a:t>8</a:t>
            </a:r>
            <a:r>
              <a:rPr lang="en-US" sz="2800" i="1" baseline="30000" dirty="0" smtClean="0">
                <a:solidFill>
                  <a:schemeClr val="accent2"/>
                </a:solidFill>
                <a:latin typeface="+mn-lt"/>
                <a:cs typeface="Verdana"/>
              </a:rPr>
              <a:t>th</a:t>
            </a:r>
            <a:r>
              <a:rPr lang="en-US" sz="2800" i="1" dirty="0" smtClean="0">
                <a:solidFill>
                  <a:schemeClr val="accent2"/>
                </a:solidFill>
                <a:latin typeface="+mn-lt"/>
                <a:cs typeface="Verdana"/>
              </a:rPr>
              <a:t> APEC – Tsukuba International Conference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2800" i="1" dirty="0" smtClean="0">
                <a:solidFill>
                  <a:schemeClr val="accent2"/>
                </a:solidFill>
                <a:latin typeface="+mn-lt"/>
                <a:cs typeface="Verdana"/>
              </a:rPr>
              <a:t>13–16 February 2014</a:t>
            </a:r>
            <a:endParaRPr lang="en-US" sz="2800" i="1" dirty="0">
              <a:solidFill>
                <a:schemeClr val="accent2"/>
              </a:solidFill>
              <a:latin typeface="+mn-lt"/>
              <a:cs typeface="Verdana"/>
            </a:endParaRPr>
          </a:p>
          <a:p>
            <a:pPr algn="ctr">
              <a:spcBef>
                <a:spcPts val="0"/>
              </a:spcBef>
              <a:defRPr/>
            </a:pPr>
            <a:endParaRPr lang="en-US" sz="2800" i="1" dirty="0">
              <a:latin typeface="+mn-lt"/>
              <a:cs typeface="Verdan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029200"/>
            <a:ext cx="5878232" cy="13542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i="1" dirty="0">
                <a:latin typeface="+mj-lt"/>
              </a:rPr>
              <a:t>Patsy Wang-</a:t>
            </a:r>
            <a:r>
              <a:rPr lang="en-US" i="1" dirty="0" smtClean="0">
                <a:latin typeface="+mj-lt"/>
              </a:rPr>
              <a:t>Iverson, Ph.D.</a:t>
            </a:r>
            <a:endParaRPr lang="en-US" i="1" dirty="0">
              <a:latin typeface="+mj-lt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i="1" dirty="0">
                <a:latin typeface="+mj-lt"/>
              </a:rPr>
              <a:t>Gabriella and Paul Rosenbaum </a:t>
            </a:r>
            <a:r>
              <a:rPr lang="en-US" i="1" dirty="0" smtClean="0">
                <a:latin typeface="+mj-lt"/>
              </a:rPr>
              <a:t>Foundation</a:t>
            </a:r>
          </a:p>
          <a:p>
            <a:pPr algn="ctr">
              <a:spcBef>
                <a:spcPts val="0"/>
              </a:spcBef>
              <a:defRPr/>
            </a:pPr>
            <a:r>
              <a:rPr lang="en-US" i="1" dirty="0" err="1" smtClean="0">
                <a:latin typeface="+mj-lt"/>
              </a:rPr>
              <a:t>pwangiverson@gmail.com</a:t>
            </a:r>
            <a:endParaRPr lang="en-US" i="1" dirty="0">
              <a:latin typeface="+mj-lt"/>
            </a:endParaRPr>
          </a:p>
          <a:p>
            <a:pPr algn="ctr">
              <a:spcBef>
                <a:spcPts val="0"/>
              </a:spcBef>
              <a:defRPr/>
            </a:pPr>
            <a:endParaRPr lang="en-US" sz="1000" i="1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143000" y="2438400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Volcanoes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327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143000" y="304800"/>
            <a:ext cx="777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History of Volcanoes in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Ten Great Eruptions 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9200" y="1447800"/>
            <a:ext cx="7521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+mn-lt"/>
                <a:hlinkClick r:id="rId4"/>
              </a:rPr>
              <a:t>http://</a:t>
            </a:r>
            <a:r>
              <a:rPr lang="en-US" i="1" dirty="0" err="1">
                <a:latin typeface="+mn-lt"/>
                <a:hlinkClick r:id="rId4"/>
              </a:rPr>
              <a:t>www.randomhistory.com</a:t>
            </a:r>
            <a:r>
              <a:rPr lang="en-US" i="1" dirty="0">
                <a:latin typeface="+mn-lt"/>
                <a:hlinkClick r:id="rId4"/>
              </a:rPr>
              <a:t>/history-of-</a:t>
            </a:r>
            <a:r>
              <a:rPr lang="en-US" i="1" dirty="0" err="1">
                <a:latin typeface="+mn-lt"/>
                <a:hlinkClick r:id="rId4"/>
              </a:rPr>
              <a:t>volcanoes.html</a:t>
            </a:r>
            <a:endParaRPr lang="en-US" i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981200"/>
            <a:ext cx="7708900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i="1" dirty="0" err="1">
                <a:solidFill>
                  <a:schemeClr val="accent2"/>
                </a:solidFill>
                <a:latin typeface="+mn-lt"/>
              </a:rPr>
              <a:t>Thera</a:t>
            </a:r>
            <a:r>
              <a:rPr lang="en-US" i="1" dirty="0">
                <a:solidFill>
                  <a:schemeClr val="accent2"/>
                </a:solidFill>
                <a:latin typeface="+mn-lt"/>
              </a:rPr>
              <a:t>, Greece—c. 1600 </a:t>
            </a:r>
            <a:r>
              <a:rPr lang="en-US" i="1" dirty="0" smtClean="0">
                <a:solidFill>
                  <a:schemeClr val="accent2"/>
                </a:solidFill>
                <a:latin typeface="+mn-lt"/>
              </a:rPr>
              <a:t>BC</a:t>
            </a:r>
          </a:p>
          <a:p>
            <a:pPr algn="ctr">
              <a:spcBef>
                <a:spcPts val="0"/>
              </a:spcBef>
            </a:pPr>
            <a:r>
              <a:rPr lang="en-US" i="1" dirty="0" smtClean="0">
                <a:latin typeface="+mn-lt"/>
              </a:rPr>
              <a:t>Mount Vesuvius, Italy</a:t>
            </a:r>
            <a:r>
              <a:rPr lang="en-US" i="1" dirty="0" smtClean="0"/>
              <a:t>—AD 79</a:t>
            </a:r>
          </a:p>
          <a:p>
            <a:pPr algn="ctr">
              <a:spcBef>
                <a:spcPts val="0"/>
              </a:spcBef>
            </a:pPr>
            <a:r>
              <a:rPr lang="en-US" i="1" dirty="0" err="1" smtClean="0"/>
              <a:t>Hatepe</a:t>
            </a:r>
            <a:r>
              <a:rPr lang="en-US" i="1" dirty="0" smtClean="0"/>
              <a:t>, New Zealand—AD 180</a:t>
            </a:r>
          </a:p>
          <a:p>
            <a:pPr algn="ctr">
              <a:spcBef>
                <a:spcPts val="0"/>
              </a:spcBef>
            </a:pPr>
            <a:r>
              <a:rPr lang="en-US" i="1" dirty="0" smtClean="0"/>
              <a:t>Mount Etna, Italy—1669</a:t>
            </a:r>
          </a:p>
          <a:p>
            <a:pPr algn="ctr">
              <a:spcBef>
                <a:spcPts val="0"/>
              </a:spcBef>
            </a:pPr>
            <a:r>
              <a:rPr lang="en-US" i="1" dirty="0" err="1" smtClean="0">
                <a:solidFill>
                  <a:srgbClr val="3333CC"/>
                </a:solidFill>
              </a:rPr>
              <a:t>Tambora</a:t>
            </a:r>
            <a:r>
              <a:rPr lang="en-US" i="1" dirty="0" smtClean="0">
                <a:solidFill>
                  <a:srgbClr val="3333CC"/>
                </a:solidFill>
              </a:rPr>
              <a:t>, Indonesia—1815</a:t>
            </a:r>
          </a:p>
          <a:p>
            <a:pPr algn="ctr">
              <a:spcBef>
                <a:spcPts val="0"/>
              </a:spcBef>
            </a:pPr>
            <a:r>
              <a:rPr lang="en-US" i="1" dirty="0" smtClean="0">
                <a:solidFill>
                  <a:srgbClr val="3333CC"/>
                </a:solidFill>
              </a:rPr>
              <a:t>Krakatoa, Indonesia—1883</a:t>
            </a:r>
          </a:p>
          <a:p>
            <a:pPr algn="ctr">
              <a:spcBef>
                <a:spcPts val="0"/>
              </a:spcBef>
            </a:pPr>
            <a:r>
              <a:rPr lang="en-US" i="1" dirty="0" smtClean="0"/>
              <a:t>Mount </a:t>
            </a:r>
            <a:r>
              <a:rPr lang="en-US" i="1" dirty="0" err="1" smtClean="0"/>
              <a:t>Pelee</a:t>
            </a:r>
            <a:r>
              <a:rPr lang="en-US" i="1" dirty="0" smtClean="0"/>
              <a:t>, Martinique—1902</a:t>
            </a:r>
          </a:p>
          <a:p>
            <a:pPr algn="ctr">
              <a:spcBef>
                <a:spcPts val="0"/>
              </a:spcBef>
            </a:pPr>
            <a:r>
              <a:rPr lang="en-US" i="1" dirty="0" smtClean="0"/>
              <a:t>Mt. St. Helens, WA, U.S.A.</a:t>
            </a:r>
            <a:r>
              <a:rPr lang="en-US" i="1" dirty="0"/>
              <a:t> </a:t>
            </a:r>
            <a:r>
              <a:rPr lang="en-US" i="1" dirty="0" smtClean="0"/>
              <a:t>—1980</a:t>
            </a:r>
          </a:p>
          <a:p>
            <a:pPr algn="ctr">
              <a:spcBef>
                <a:spcPts val="0"/>
              </a:spcBef>
            </a:pPr>
            <a:r>
              <a:rPr lang="en-US" i="1" dirty="0" err="1" smtClean="0"/>
              <a:t>Nevado</a:t>
            </a:r>
            <a:r>
              <a:rPr lang="en-US" i="1" dirty="0" smtClean="0"/>
              <a:t> del Ruiz, Colombia—1985</a:t>
            </a:r>
          </a:p>
          <a:p>
            <a:pPr algn="ctr">
              <a:spcBef>
                <a:spcPts val="0"/>
              </a:spcBef>
            </a:pPr>
            <a:r>
              <a:rPr lang="en-US" i="1" dirty="0" err="1" smtClean="0"/>
              <a:t>Eyjafjallajokull</a:t>
            </a:r>
            <a:r>
              <a:rPr lang="en-US" i="1" dirty="0" smtClean="0"/>
              <a:t>, Iceland—2010</a:t>
            </a:r>
          </a:p>
          <a:p>
            <a:pPr algn="ctr">
              <a:spcBef>
                <a:spcPts val="0"/>
              </a:spcBef>
            </a:pPr>
            <a:endParaRPr lang="en-US" i="1" dirty="0" smtClean="0"/>
          </a:p>
          <a:p>
            <a:pPr algn="ctr">
              <a:spcBef>
                <a:spcPts val="0"/>
              </a:spcBef>
            </a:pPr>
            <a:endParaRPr lang="en-US" i="1" dirty="0" smtClean="0"/>
          </a:p>
          <a:p>
            <a:pPr algn="ctr">
              <a:spcBef>
                <a:spcPts val="0"/>
              </a:spcBef>
            </a:pPr>
            <a:endParaRPr lang="en-US" i="1" dirty="0" smtClean="0"/>
          </a:p>
          <a:p>
            <a:pPr algn="ctr">
              <a:spcBef>
                <a:spcPts val="0"/>
              </a:spcBef>
            </a:pPr>
            <a:endParaRPr lang="en-US" i="1" dirty="0" smtClean="0"/>
          </a:p>
          <a:p>
            <a:pPr algn="ctr">
              <a:spcBef>
                <a:spcPts val="0"/>
              </a:spcBef>
            </a:pPr>
            <a:r>
              <a:rPr lang="en-US" i="1" dirty="0" smtClean="0"/>
              <a:t> </a:t>
            </a:r>
          </a:p>
          <a:p>
            <a:pPr algn="ctr">
              <a:spcBef>
                <a:spcPts val="0"/>
              </a:spcBef>
            </a:pPr>
            <a:endParaRPr lang="en-US" i="1" dirty="0" smtClean="0">
              <a:latin typeface="+mn-lt"/>
            </a:endParaRPr>
          </a:p>
          <a:p>
            <a:pPr algn="ctr"/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8812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143000" y="304800"/>
            <a:ext cx="777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The 10 Biggest Volcanic Eruptions in History (VEI)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447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+mn-lt"/>
                <a:hlinkClick r:id="rId4"/>
              </a:rPr>
              <a:t>http://</a:t>
            </a:r>
            <a:r>
              <a:rPr lang="en-US" i="1" dirty="0" err="1">
                <a:latin typeface="+mn-lt"/>
                <a:hlinkClick r:id="rId4"/>
              </a:rPr>
              <a:t>www.livescience.com</a:t>
            </a:r>
            <a:r>
              <a:rPr lang="en-US" i="1" dirty="0">
                <a:latin typeface="+mn-lt"/>
                <a:hlinkClick r:id="rId4"/>
              </a:rPr>
              <a:t>/30507-volcanoes-biggest-history.html</a:t>
            </a:r>
            <a:endParaRPr lang="en-US" i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981200"/>
            <a:ext cx="7708900" cy="6924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i="1" dirty="0" err="1" smtClean="0">
                <a:latin typeface="+mn-lt"/>
              </a:rPr>
              <a:t>Huaynaputina</a:t>
            </a:r>
            <a:r>
              <a:rPr lang="en-US" i="1" dirty="0" smtClean="0">
                <a:latin typeface="+mn-lt"/>
              </a:rPr>
              <a:t>, Peru</a:t>
            </a:r>
            <a:r>
              <a:rPr lang="en-US" i="1" dirty="0" smtClean="0"/>
              <a:t>—1600 VEI 6</a:t>
            </a:r>
          </a:p>
          <a:p>
            <a:pPr algn="ctr">
              <a:spcBef>
                <a:spcPts val="0"/>
              </a:spcBef>
            </a:pPr>
            <a:r>
              <a:rPr lang="en-US" i="1" dirty="0"/>
              <a:t>Krakatoa, Indonesia—1883 VEI 6</a:t>
            </a:r>
          </a:p>
          <a:p>
            <a:pPr algn="ctr">
              <a:spcBef>
                <a:spcPts val="0"/>
              </a:spcBef>
            </a:pPr>
            <a:r>
              <a:rPr lang="en-US" i="1" dirty="0" smtClean="0">
                <a:latin typeface="+mn-lt"/>
              </a:rPr>
              <a:t>Santa Maria Volcano, Guatemala 1902 VEI 6</a:t>
            </a:r>
          </a:p>
          <a:p>
            <a:pPr algn="ctr">
              <a:spcBef>
                <a:spcPts val="0"/>
              </a:spcBef>
            </a:pPr>
            <a:r>
              <a:rPr lang="en-US" i="1" dirty="0" err="1" smtClean="0">
                <a:latin typeface="+mn-lt"/>
              </a:rPr>
              <a:t>Novarupta</a:t>
            </a:r>
            <a:r>
              <a:rPr lang="en-US" i="1" dirty="0" smtClean="0">
                <a:latin typeface="+mn-lt"/>
              </a:rPr>
              <a:t>, Alaska Peninsula</a:t>
            </a:r>
            <a:r>
              <a:rPr lang="en-US" i="1" dirty="0" smtClean="0"/>
              <a:t>—June, 1912 </a:t>
            </a:r>
            <a:r>
              <a:rPr lang="en-US" i="1" dirty="0"/>
              <a:t>VEI 6</a:t>
            </a:r>
          </a:p>
          <a:p>
            <a:pPr algn="ctr">
              <a:spcBef>
                <a:spcPts val="0"/>
              </a:spcBef>
            </a:pPr>
            <a:r>
              <a:rPr lang="en-US" i="1" dirty="0" smtClean="0">
                <a:latin typeface="+mn-lt"/>
              </a:rPr>
              <a:t>Mount Pinatubo, Luzon, Philippines</a:t>
            </a:r>
            <a:r>
              <a:rPr lang="en-US" i="1" dirty="0"/>
              <a:t>—</a:t>
            </a:r>
            <a:r>
              <a:rPr lang="en-US" i="1" dirty="0" smtClean="0">
                <a:latin typeface="+mn-lt"/>
              </a:rPr>
              <a:t>1991 VEI 6</a:t>
            </a:r>
          </a:p>
          <a:p>
            <a:pPr algn="ctr">
              <a:spcBef>
                <a:spcPts val="0"/>
              </a:spcBef>
            </a:pPr>
            <a:r>
              <a:rPr lang="en-US" i="1" dirty="0" err="1" smtClean="0">
                <a:latin typeface="+mn-lt"/>
              </a:rPr>
              <a:t>Ambrym</a:t>
            </a:r>
            <a:r>
              <a:rPr lang="en-US" i="1" dirty="0" smtClean="0">
                <a:latin typeface="+mn-lt"/>
              </a:rPr>
              <a:t> Island, Republic of Vanuatu</a:t>
            </a:r>
            <a:r>
              <a:rPr lang="en-US" i="1" dirty="0" smtClean="0"/>
              <a:t>—50 AD VEI 6+</a:t>
            </a:r>
          </a:p>
          <a:p>
            <a:pPr algn="ctr">
              <a:spcBef>
                <a:spcPts val="0"/>
              </a:spcBef>
            </a:pPr>
            <a:r>
              <a:rPr lang="en-US" i="1" dirty="0" err="1" smtClean="0">
                <a:latin typeface="+mn-lt"/>
              </a:rPr>
              <a:t>Ilopango</a:t>
            </a:r>
            <a:r>
              <a:rPr lang="en-US" i="1" dirty="0" smtClean="0">
                <a:latin typeface="+mn-lt"/>
              </a:rPr>
              <a:t> Volcano, El Salvador</a:t>
            </a:r>
            <a:r>
              <a:rPr lang="en-US" i="1" dirty="0" smtClean="0"/>
              <a:t>—450AD VEI 6+</a:t>
            </a:r>
            <a:endParaRPr lang="en-US" i="1" dirty="0" smtClean="0"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en-US" i="1" dirty="0" smtClean="0">
                <a:latin typeface="+mn-lt"/>
              </a:rPr>
              <a:t>Mt. </a:t>
            </a:r>
            <a:r>
              <a:rPr lang="en-US" i="1" dirty="0" err="1" smtClean="0">
                <a:latin typeface="+mn-lt"/>
              </a:rPr>
              <a:t>Thera</a:t>
            </a:r>
            <a:r>
              <a:rPr lang="en-US" i="1" dirty="0">
                <a:latin typeface="+mn-lt"/>
              </a:rPr>
              <a:t>, </a:t>
            </a:r>
            <a:r>
              <a:rPr lang="en-US" i="1" dirty="0" smtClean="0">
                <a:latin typeface="+mn-lt"/>
              </a:rPr>
              <a:t>Island of </a:t>
            </a:r>
            <a:r>
              <a:rPr lang="en-US" i="1" dirty="0" err="1" smtClean="0">
                <a:latin typeface="+mn-lt"/>
              </a:rPr>
              <a:t>Santorini</a:t>
            </a:r>
            <a:r>
              <a:rPr lang="en-US" i="1" dirty="0" smtClean="0">
                <a:latin typeface="+mn-lt"/>
              </a:rPr>
              <a:t>, Greece</a:t>
            </a:r>
            <a:r>
              <a:rPr lang="en-US" i="1" dirty="0">
                <a:latin typeface="+mn-lt"/>
              </a:rPr>
              <a:t>—c. 1600 </a:t>
            </a:r>
            <a:r>
              <a:rPr lang="en-US" i="1" dirty="0" smtClean="0">
                <a:latin typeface="+mn-lt"/>
              </a:rPr>
              <a:t>BC VEI 7</a:t>
            </a:r>
          </a:p>
          <a:p>
            <a:pPr algn="ctr">
              <a:spcBef>
                <a:spcPts val="0"/>
              </a:spcBef>
            </a:pPr>
            <a:r>
              <a:rPr lang="en-US" i="1" dirty="0" err="1" smtClean="0">
                <a:latin typeface="+mn-lt"/>
              </a:rPr>
              <a:t>Changbaishan</a:t>
            </a:r>
            <a:r>
              <a:rPr lang="en-US" i="1" dirty="0" smtClean="0">
                <a:latin typeface="+mn-lt"/>
              </a:rPr>
              <a:t> Volcano, China/North Korea border</a:t>
            </a:r>
            <a:r>
              <a:rPr lang="en-US" i="1" dirty="0" smtClean="0"/>
              <a:t>—1000AD VEI 7</a:t>
            </a:r>
          </a:p>
          <a:p>
            <a:pPr algn="just">
              <a:spcBef>
                <a:spcPts val="0"/>
              </a:spcBef>
            </a:pPr>
            <a:r>
              <a:rPr lang="en-US" i="1" dirty="0" smtClean="0"/>
              <a:t>Mt. </a:t>
            </a:r>
            <a:r>
              <a:rPr lang="en-US" i="1" dirty="0" err="1" smtClean="0"/>
              <a:t>Tambora</a:t>
            </a:r>
            <a:r>
              <a:rPr lang="en-US" i="1" dirty="0" smtClean="0"/>
              <a:t>, Sumbawa Island, Indonesia—1815 VEI 7</a:t>
            </a:r>
          </a:p>
          <a:p>
            <a:pPr algn="ctr">
              <a:spcBef>
                <a:spcPts val="0"/>
              </a:spcBef>
            </a:pPr>
            <a:endParaRPr lang="en-US" i="1" dirty="0" smtClean="0"/>
          </a:p>
          <a:p>
            <a:pPr algn="ctr">
              <a:spcBef>
                <a:spcPts val="0"/>
              </a:spcBef>
            </a:pPr>
            <a:r>
              <a:rPr lang="en-US" i="1" dirty="0" smtClean="0"/>
              <a:t>No VEI 8 volcanoes in the last 10,000 years</a:t>
            </a:r>
          </a:p>
          <a:p>
            <a:pPr algn="ctr">
              <a:spcBef>
                <a:spcPts val="0"/>
              </a:spcBef>
            </a:pPr>
            <a:endParaRPr lang="en-US" i="1" dirty="0" smtClean="0"/>
          </a:p>
          <a:p>
            <a:pPr algn="ctr">
              <a:spcBef>
                <a:spcPts val="0"/>
              </a:spcBef>
            </a:pPr>
            <a:endParaRPr lang="en-US" i="1" dirty="0" smtClean="0"/>
          </a:p>
          <a:p>
            <a:pPr algn="ctr">
              <a:spcBef>
                <a:spcPts val="0"/>
              </a:spcBef>
            </a:pPr>
            <a:r>
              <a:rPr lang="en-US" i="1" dirty="0" smtClean="0"/>
              <a:t> </a:t>
            </a:r>
          </a:p>
          <a:p>
            <a:pPr algn="ctr">
              <a:spcBef>
                <a:spcPts val="0"/>
              </a:spcBef>
            </a:pPr>
            <a:endParaRPr lang="en-US" i="1" dirty="0" smtClean="0">
              <a:latin typeface="+mn-lt"/>
            </a:endParaRPr>
          </a:p>
          <a:p>
            <a:pPr algn="ctr"/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673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219200" y="609600"/>
            <a:ext cx="7772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What’s Erupting?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List and Map of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Currently Active Volcanoes  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76400" y="25908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http://</a:t>
            </a:r>
            <a:r>
              <a:rPr lang="en-US" dirty="0" err="1"/>
              <a:t>www.volcanodiscovery.com</a:t>
            </a:r>
            <a:r>
              <a:rPr lang="en-US" dirty="0"/>
              <a:t>/</a:t>
            </a:r>
            <a:r>
              <a:rPr lang="en-US" dirty="0" err="1"/>
              <a:t>erupting_volcanoes.html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37338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hlinkClick r:id="rId4"/>
              </a:rPr>
              <a:t>http://</a:t>
            </a:r>
            <a:r>
              <a:rPr lang="en-US" dirty="0" err="1">
                <a:hlinkClick r:id="rId4"/>
              </a:rPr>
              <a:t>www.volcanodiscovery.com</a:t>
            </a:r>
            <a:r>
              <a:rPr lang="en-US" dirty="0">
                <a:hlinkClick r:id="rId4"/>
              </a:rPr>
              <a:t>/</a:t>
            </a:r>
            <a:r>
              <a:rPr lang="en-US" dirty="0" err="1">
                <a:hlinkClick r:id="rId4"/>
              </a:rPr>
              <a:t>erupting_volcanoes.html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219200" y="609600"/>
            <a:ext cx="777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History’s Most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Destructive Volcanoes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52600" y="25146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http://</a:t>
            </a:r>
            <a:r>
              <a:rPr lang="en-US" dirty="0" err="1"/>
              <a:t>www.livescience.com</a:t>
            </a:r>
            <a:r>
              <a:rPr lang="en-US" dirty="0"/>
              <a:t>/8142-history-destructive-volcanoes.html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28800" y="36576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http://www.livescience.com/8142-history-destructive-volcanoes.html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15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219200" y="609600"/>
            <a:ext cx="777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U.S.: Ten </a:t>
            </a: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Most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Dangerous </a:t>
            </a: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Volcanoes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0200" y="2286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http://</a:t>
            </a:r>
            <a:r>
              <a:rPr lang="en-US" dirty="0" err="1"/>
              <a:t>bit.ly</a:t>
            </a:r>
            <a:r>
              <a:rPr lang="en-US" dirty="0"/>
              <a:t>/1gfIb6H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6400" y="3124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hlinkClick r:id="rId4"/>
              </a:rPr>
              <a:t>http://</a:t>
            </a:r>
            <a:r>
              <a:rPr lang="en-US" dirty="0" err="1">
                <a:hlinkClick r:id="rId4"/>
              </a:rPr>
              <a:t>bit.ly</a:t>
            </a:r>
            <a:r>
              <a:rPr lang="en-US" dirty="0">
                <a:hlinkClick r:id="rId4"/>
              </a:rPr>
              <a:t>/1gfIb6H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70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219200" y="609600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Emergency Preparedness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1600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Year One: </a:t>
            </a:r>
            <a:r>
              <a:rPr lang="en-US" dirty="0" smtClean="0"/>
              <a:t>Tsunami and Earthquakes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47800" y="2286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33CC"/>
                </a:solidFill>
              </a:rPr>
              <a:t>Year Two: </a:t>
            </a:r>
            <a:r>
              <a:rPr lang="en-US" dirty="0" smtClean="0"/>
              <a:t>Tornadoes and Floods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2971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33CC"/>
                </a:solidFill>
              </a:rPr>
              <a:t>Year Three: </a:t>
            </a:r>
            <a:r>
              <a:rPr lang="en-US" dirty="0" smtClean="0"/>
              <a:t>Fire and Volcanoes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4114800"/>
            <a:ext cx="734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+mn-lt"/>
              </a:rPr>
              <a:t>Relation to climate change? Human activity (</a:t>
            </a:r>
            <a:r>
              <a:rPr lang="en-US" sz="2800" i="1" dirty="0" err="1" smtClean="0">
                <a:latin typeface="+mn-lt"/>
              </a:rPr>
              <a:t>fracking</a:t>
            </a:r>
            <a:r>
              <a:rPr lang="en-US" sz="2800" i="1" dirty="0" smtClean="0">
                <a:latin typeface="+mn-lt"/>
              </a:rPr>
              <a:t>?)</a:t>
            </a:r>
            <a:endParaRPr lang="en-US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2577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8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219200" y="609600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Goal of Education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1524000"/>
            <a:ext cx="6553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“…important </a:t>
            </a:r>
            <a:r>
              <a:rPr lang="en-US" i="1" dirty="0"/>
              <a:t>not to just teach content but also thinking skills such as visualization, generalization, number sense, communication and metacognition</a:t>
            </a:r>
            <a:r>
              <a:rPr lang="en-US" i="1" dirty="0" smtClean="0"/>
              <a:t>.”</a:t>
            </a:r>
            <a:endParaRPr lang="en-US" i="1" dirty="0">
              <a:solidFill>
                <a:srgbClr val="3333CC"/>
              </a:solidFill>
            </a:endParaRPr>
          </a:p>
          <a:p>
            <a:r>
              <a:rPr lang="en-US" i="1" dirty="0" smtClean="0">
                <a:solidFill>
                  <a:srgbClr val="3333CC"/>
                </a:solidFill>
              </a:rPr>
              <a:t>                                     – </a:t>
            </a:r>
            <a:r>
              <a:rPr lang="en-US" i="1" dirty="0" err="1" smtClean="0">
                <a:solidFill>
                  <a:srgbClr val="3333CC"/>
                </a:solidFill>
              </a:rPr>
              <a:t>Banhar</a:t>
            </a:r>
            <a:r>
              <a:rPr lang="en-US" i="1" dirty="0" smtClean="0">
                <a:solidFill>
                  <a:srgbClr val="3333CC"/>
                </a:solidFill>
              </a:rPr>
              <a:t> </a:t>
            </a:r>
            <a:r>
              <a:rPr lang="en-US" i="1" dirty="0" err="1" smtClean="0">
                <a:solidFill>
                  <a:srgbClr val="3333CC"/>
                </a:solidFill>
              </a:rPr>
              <a:t>Yeap</a:t>
            </a:r>
            <a:r>
              <a:rPr lang="en-US" i="1" dirty="0" smtClean="0"/>
              <a:t>                       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4038600"/>
            <a:ext cx="655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0000"/>
                </a:solidFill>
                <a:latin typeface="+mn-lt"/>
              </a:rPr>
              <a:t>“…developing children who learn mathematics by/for themselves.”</a:t>
            </a:r>
          </a:p>
          <a:p>
            <a:r>
              <a:rPr lang="en-US" i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+mn-lt"/>
              </a:rPr>
              <a:t>                                  </a:t>
            </a:r>
            <a:r>
              <a:rPr lang="en-US" i="1" dirty="0" smtClean="0">
                <a:solidFill>
                  <a:schemeClr val="accent2"/>
                </a:solidFill>
                <a:latin typeface="+mn-lt"/>
              </a:rPr>
              <a:t>– Masami </a:t>
            </a:r>
            <a:r>
              <a:rPr lang="en-US" i="1" dirty="0" err="1" smtClean="0">
                <a:solidFill>
                  <a:schemeClr val="accent2"/>
                </a:solidFill>
                <a:latin typeface="+mn-lt"/>
              </a:rPr>
              <a:t>Isoda</a:t>
            </a:r>
            <a:endParaRPr lang="en-US" i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2045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219200" y="609600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Looking to the Future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752600"/>
            <a:ext cx="6934200" cy="5011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Clr>
                <a:schemeClr val="accent2"/>
              </a:buClr>
            </a:pPr>
            <a:r>
              <a:rPr lang="en-US" sz="2800" i="1" dirty="0" smtClean="0">
                <a:latin typeface="+mn-lt"/>
              </a:rPr>
              <a:t>Every answer given on principle of experience begets a fresh question.</a:t>
            </a:r>
          </a:p>
          <a:p>
            <a:pPr>
              <a:spcBef>
                <a:spcPts val="0"/>
              </a:spcBef>
              <a:buClr>
                <a:schemeClr val="accent2"/>
              </a:buClr>
            </a:pPr>
            <a:r>
              <a:rPr lang="en-US" sz="2800" i="1" dirty="0">
                <a:latin typeface="+mn-lt"/>
              </a:rPr>
              <a:t>	 </a:t>
            </a:r>
            <a:r>
              <a:rPr lang="en-US" sz="2800" i="1" dirty="0" smtClean="0">
                <a:latin typeface="+mn-lt"/>
              </a:rPr>
              <a:t>        </a:t>
            </a:r>
            <a:r>
              <a:rPr lang="en-US" sz="2800" i="1" dirty="0" smtClean="0">
                <a:solidFill>
                  <a:schemeClr val="accent2"/>
                </a:solidFill>
                <a:latin typeface="+mn-lt"/>
              </a:rPr>
              <a:t>– Immanuel Kant (1724–1804)</a:t>
            </a:r>
          </a:p>
          <a:p>
            <a:pPr>
              <a:spcBef>
                <a:spcPts val="0"/>
              </a:spcBef>
              <a:buClr>
                <a:schemeClr val="accent2"/>
              </a:buClr>
            </a:pPr>
            <a:endParaRPr lang="en-US" sz="2800" i="1" dirty="0" smtClean="0">
              <a:latin typeface="+mn-lt"/>
            </a:endParaRPr>
          </a:p>
          <a:p>
            <a:pPr>
              <a:spcBef>
                <a:spcPts val="0"/>
              </a:spcBef>
              <a:buClr>
                <a:schemeClr val="accent2"/>
              </a:buClr>
            </a:pPr>
            <a:endParaRPr lang="en-US" sz="2800" i="1" dirty="0">
              <a:latin typeface="+mn-lt"/>
            </a:endParaRPr>
          </a:p>
          <a:p>
            <a:pPr>
              <a:spcBef>
                <a:spcPts val="0"/>
              </a:spcBef>
              <a:buClr>
                <a:schemeClr val="accent2"/>
              </a:buClr>
            </a:pPr>
            <a:r>
              <a:rPr lang="en-US" sz="2800" i="1" dirty="0" smtClean="0">
                <a:latin typeface="+mn-lt"/>
              </a:rPr>
              <a:t>Thoroughly conscious ignorance is a prelude to every real advance in science.</a:t>
            </a:r>
          </a:p>
          <a:p>
            <a:pPr>
              <a:spcBef>
                <a:spcPts val="0"/>
              </a:spcBef>
              <a:buClr>
                <a:schemeClr val="accent2"/>
              </a:buClr>
            </a:pPr>
            <a:r>
              <a:rPr lang="en-US" sz="2800" i="1" dirty="0">
                <a:latin typeface="+mn-lt"/>
              </a:rPr>
              <a:t>	 </a:t>
            </a:r>
            <a:r>
              <a:rPr lang="en-US" sz="2800" i="1" dirty="0" smtClean="0">
                <a:latin typeface="+mn-lt"/>
              </a:rPr>
              <a:t>    </a:t>
            </a:r>
            <a:r>
              <a:rPr lang="en-US" sz="2800" i="1" dirty="0" smtClean="0">
                <a:solidFill>
                  <a:schemeClr val="accent2"/>
                </a:solidFill>
                <a:latin typeface="+mn-lt"/>
              </a:rPr>
              <a:t>– </a:t>
            </a:r>
            <a:r>
              <a:rPr lang="en-US" sz="2800" i="1" dirty="0" smtClean="0">
                <a:solidFill>
                  <a:srgbClr val="3333CC"/>
                </a:solidFill>
                <a:latin typeface="+mn-lt"/>
              </a:rPr>
              <a:t>James Clerk Maxwell (1831–1879)</a:t>
            </a:r>
          </a:p>
          <a:p>
            <a:pPr algn="ctr">
              <a:spcBef>
                <a:spcPts val="0"/>
              </a:spcBef>
              <a:buClr>
                <a:schemeClr val="accent2"/>
              </a:buClr>
            </a:pPr>
            <a:r>
              <a:rPr lang="en-US" sz="2800" i="1" dirty="0" err="1">
                <a:latin typeface="+mn-lt"/>
              </a:rPr>
              <a:t>i</a:t>
            </a:r>
            <a:r>
              <a:rPr lang="en-US" sz="2800" i="1" dirty="0" err="1" smtClean="0">
                <a:latin typeface="+mn-lt"/>
              </a:rPr>
              <a:t>gnorance.biology.columbia.edu</a:t>
            </a:r>
            <a:r>
              <a:rPr lang="en-US" sz="2800" i="1" dirty="0" smtClean="0">
                <a:latin typeface="+mn-lt"/>
              </a:rPr>
              <a:t> </a:t>
            </a:r>
          </a:p>
          <a:p>
            <a:pPr algn="ctr">
              <a:spcBef>
                <a:spcPts val="0"/>
              </a:spcBef>
              <a:buClr>
                <a:schemeClr val="accent2"/>
              </a:buClr>
            </a:pPr>
            <a:r>
              <a:rPr lang="en-US" sz="2800" i="1" dirty="0" smtClean="0">
                <a:latin typeface="+mn-lt"/>
              </a:rPr>
              <a:t>(Stuart </a:t>
            </a:r>
            <a:r>
              <a:rPr lang="en-US" sz="2800" i="1" dirty="0" err="1" smtClean="0">
                <a:latin typeface="+mn-lt"/>
              </a:rPr>
              <a:t>Firestein</a:t>
            </a:r>
            <a:r>
              <a:rPr lang="en-US" sz="2800" i="1" dirty="0" smtClean="0">
                <a:latin typeface="+mn-lt"/>
              </a:rPr>
              <a:t>)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</a:pPr>
            <a:endParaRPr lang="en-US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141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219200" y="609600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Looking to the Future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2209800"/>
            <a:ext cx="6934200" cy="1995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US" sz="2800" i="1" dirty="0" smtClean="0">
                <a:latin typeface="+mn-lt"/>
              </a:rPr>
              <a:t>From Emergency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US" sz="2800" i="1" dirty="0" smtClean="0">
                <a:latin typeface="+mn-lt"/>
              </a:rPr>
              <a:t>Preparedness to seeking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US" sz="2800" i="1" dirty="0" smtClean="0">
                <a:latin typeface="+mn-lt"/>
              </a:rPr>
              <a:t>Ways not to pollute.</a:t>
            </a:r>
            <a:endParaRPr lang="en-US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6266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1867323" y="457200"/>
            <a:ext cx="620947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Brief History of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Fire Protection Engineering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524000"/>
            <a:ext cx="71628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accent2"/>
              </a:buClr>
              <a:defRPr/>
            </a:pPr>
            <a:r>
              <a:rPr lang="en-US" sz="3000" i="1" dirty="0" smtClean="0">
                <a:latin typeface="+mn-lt"/>
                <a:cs typeface="Verdana"/>
              </a:rPr>
              <a:t>What happened in 64AD?</a:t>
            </a:r>
            <a:endParaRPr lang="en-US" sz="3000" i="1" dirty="0">
              <a:latin typeface="+mn-lt"/>
              <a:cs typeface="Verdan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2133600"/>
            <a:ext cx="79248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3333CC"/>
                </a:solidFill>
                <a:latin typeface="+mn-lt"/>
              </a:rPr>
              <a:t>Emperor Nero: </a:t>
            </a:r>
            <a:r>
              <a:rPr lang="en-US" sz="2800" i="1" dirty="0" smtClean="0">
                <a:latin typeface="+mn-lt"/>
              </a:rPr>
              <a:t>Regulations requiring fireproof materials for external walls in rebuilding the city.</a:t>
            </a:r>
            <a:endParaRPr lang="en-US" sz="2800" i="1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3276600"/>
            <a:ext cx="79248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3333CC"/>
                </a:solidFill>
                <a:latin typeface="+mn-lt"/>
              </a:rPr>
              <a:t>17</a:t>
            </a:r>
            <a:r>
              <a:rPr lang="en-US" sz="2800" i="1" baseline="30000" dirty="0" smtClean="0">
                <a:solidFill>
                  <a:srgbClr val="3333CC"/>
                </a:solidFill>
                <a:latin typeface="+mn-lt"/>
              </a:rPr>
              <a:t>th</a:t>
            </a:r>
            <a:r>
              <a:rPr lang="en-US" sz="2800" i="1" dirty="0" smtClean="0">
                <a:solidFill>
                  <a:srgbClr val="3333CC"/>
                </a:solidFill>
                <a:latin typeface="+mn-lt"/>
              </a:rPr>
              <a:t> Century (Renaissance): </a:t>
            </a:r>
            <a:r>
              <a:rPr lang="en-US" sz="2800" i="1" dirty="0" smtClean="0">
                <a:latin typeface="+mn-lt"/>
              </a:rPr>
              <a:t>Technical approach to fire protection emerged after Great London Fire of 1666, which destroyed 80% of the city: stone and brick houses with fire-resisting party wall separations.</a:t>
            </a:r>
            <a:endParaRPr lang="en-US" sz="2800" i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5638800"/>
            <a:ext cx="7924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3333CC"/>
                </a:solidFill>
                <a:latin typeface="+mn-lt"/>
              </a:rPr>
              <a:t>1874: </a:t>
            </a:r>
            <a:r>
              <a:rPr lang="en-US" sz="2800" i="1" dirty="0" smtClean="0">
                <a:latin typeface="+mn-lt"/>
              </a:rPr>
              <a:t>First patent for automatic sprinkler</a:t>
            </a:r>
            <a:endParaRPr lang="en-US" sz="2800" i="1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219200" y="228600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References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894458"/>
            <a:ext cx="82296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n-US" i="1" dirty="0" smtClean="0">
                <a:latin typeface="+mn-lt"/>
              </a:rPr>
              <a:t>Fire Protection Engineering Opportunities in </a:t>
            </a:r>
            <a:r>
              <a:rPr lang="en-US" i="1" dirty="0">
                <a:latin typeface="+mn-lt"/>
              </a:rPr>
              <a:t>Developing Countries: </a:t>
            </a:r>
            <a:r>
              <a:rPr lang="en-US" i="1" dirty="0" smtClean="0">
                <a:latin typeface="+mn-lt"/>
                <a:hlinkClick r:id="rId4"/>
              </a:rPr>
              <a:t>http</a:t>
            </a:r>
            <a:r>
              <a:rPr lang="en-US" i="1" dirty="0">
                <a:latin typeface="+mn-lt"/>
                <a:hlinkClick r:id="rId4"/>
              </a:rPr>
              <a:t>://magazine.sfpe.org/professional-practice/fire-protection-engineering-opportunities-developing-</a:t>
            </a:r>
            <a:r>
              <a:rPr lang="en-US" i="1" dirty="0" smtClean="0">
                <a:latin typeface="+mn-lt"/>
                <a:hlinkClick r:id="rId4"/>
              </a:rPr>
              <a:t>countries</a:t>
            </a:r>
            <a:endParaRPr lang="en-US" i="1" dirty="0" smtClean="0">
              <a:latin typeface="+mn-lt"/>
            </a:endParaRPr>
          </a:p>
          <a:p>
            <a:pPr>
              <a:buClr>
                <a:schemeClr val="accent2"/>
              </a:buClr>
            </a:pPr>
            <a:r>
              <a:rPr lang="en-US" i="1" dirty="0" err="1" smtClean="0">
                <a:latin typeface="+mn-lt"/>
              </a:rPr>
              <a:t>Firestein</a:t>
            </a:r>
            <a:r>
              <a:rPr lang="en-US" i="1" dirty="0" smtClean="0">
                <a:latin typeface="+mn-lt"/>
              </a:rPr>
              <a:t>, Stuart (2012) Ignorance: How it drives science, New York: Oxford University Press.</a:t>
            </a:r>
          </a:p>
          <a:p>
            <a:pPr>
              <a:buClr>
                <a:schemeClr val="accent2"/>
              </a:buClr>
            </a:pPr>
            <a:r>
              <a:rPr lang="en-US" i="1" dirty="0" err="1" smtClean="0">
                <a:latin typeface="+mn-lt"/>
              </a:rPr>
              <a:t>Firestein</a:t>
            </a:r>
            <a:r>
              <a:rPr lang="en-US" i="1" dirty="0">
                <a:latin typeface="+mn-lt"/>
              </a:rPr>
              <a:t>, Stuart (2013) TED Talk: http://</a:t>
            </a:r>
            <a:r>
              <a:rPr lang="en-US" i="1" dirty="0" err="1">
                <a:latin typeface="+mn-lt"/>
              </a:rPr>
              <a:t>new.ted.com</a:t>
            </a:r>
            <a:r>
              <a:rPr lang="en-US" i="1" dirty="0">
                <a:latin typeface="+mn-lt"/>
              </a:rPr>
              <a:t>/talks/</a:t>
            </a:r>
            <a:r>
              <a:rPr lang="en-US" i="1" dirty="0" err="1">
                <a:latin typeface="+mn-lt"/>
              </a:rPr>
              <a:t>stuart_firestein_the_pursuit_of_ignorance</a:t>
            </a:r>
            <a:endParaRPr lang="en-US" i="1" dirty="0" smtClean="0">
              <a:latin typeface="+mn-lt"/>
            </a:endParaRPr>
          </a:p>
          <a:p>
            <a:pPr>
              <a:buClr>
                <a:schemeClr val="accent2"/>
              </a:buClr>
            </a:pPr>
            <a:r>
              <a:rPr lang="en-US" i="1" dirty="0" smtClean="0">
                <a:latin typeface="+mn-lt"/>
              </a:rPr>
              <a:t>Gillis, Justin (2/10/2014) Freezing out the </a:t>
            </a:r>
            <a:r>
              <a:rPr lang="en-US" i="1" dirty="0">
                <a:latin typeface="+mn-lt"/>
              </a:rPr>
              <a:t>Bigger Picture (http://</a:t>
            </a:r>
            <a:r>
              <a:rPr lang="en-US" i="1" dirty="0" err="1">
                <a:latin typeface="+mn-lt"/>
              </a:rPr>
              <a:t>www.nytimes.com</a:t>
            </a:r>
            <a:r>
              <a:rPr lang="en-US" i="1" dirty="0">
                <a:latin typeface="+mn-lt"/>
              </a:rPr>
              <a:t>/2014/02/11/science/</a:t>
            </a:r>
            <a:r>
              <a:rPr lang="en-US" i="1" dirty="0" err="1">
                <a:latin typeface="+mn-lt"/>
              </a:rPr>
              <a:t>freezing-out-the-bigger-picture.html?ref</a:t>
            </a:r>
            <a:r>
              <a:rPr lang="en-US" i="1" dirty="0">
                <a:latin typeface="+mn-lt"/>
              </a:rPr>
              <a:t>=</a:t>
            </a:r>
            <a:r>
              <a:rPr lang="en-US" i="1" dirty="0" err="1" smtClean="0">
                <a:latin typeface="+mn-lt"/>
              </a:rPr>
              <a:t>justingillis</a:t>
            </a:r>
            <a:r>
              <a:rPr lang="en-US" i="1" dirty="0" smtClean="0">
                <a:latin typeface="+mn-lt"/>
              </a:rPr>
              <a:t>)</a:t>
            </a:r>
            <a:endParaRPr lang="en-US" i="1" dirty="0">
              <a:latin typeface="+mn-lt"/>
            </a:endParaRPr>
          </a:p>
          <a:p>
            <a:pPr>
              <a:buClr>
                <a:schemeClr val="accent2"/>
              </a:buClr>
            </a:pPr>
            <a:r>
              <a:rPr lang="en-US" i="1" dirty="0" smtClean="0">
                <a:latin typeface="+mn-lt"/>
              </a:rPr>
              <a:t>History of Fire </a:t>
            </a:r>
            <a:r>
              <a:rPr lang="en-US" i="1" dirty="0">
                <a:latin typeface="+mn-lt"/>
              </a:rPr>
              <a:t>Protection Engineering</a:t>
            </a:r>
            <a:r>
              <a:rPr lang="en-US" i="1" dirty="0" smtClean="0">
                <a:latin typeface="+mn-lt"/>
              </a:rPr>
              <a:t>: http</a:t>
            </a:r>
            <a:r>
              <a:rPr lang="en-US" i="1" dirty="0">
                <a:latin typeface="+mn-lt"/>
              </a:rPr>
              <a:t>://</a:t>
            </a:r>
            <a:r>
              <a:rPr lang="en-US" i="1" dirty="0" err="1">
                <a:latin typeface="+mn-lt"/>
              </a:rPr>
              <a:t>magazine.sfpe.org</a:t>
            </a:r>
            <a:r>
              <a:rPr lang="en-US" i="1" dirty="0">
                <a:latin typeface="+mn-lt"/>
              </a:rPr>
              <a:t>/professional-practice/history-fire-protection-engineering </a:t>
            </a:r>
            <a:endParaRPr lang="en-US" i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3565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219200" y="304800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References (cont.)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1066800"/>
            <a:ext cx="7848600" cy="600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n-US" i="1" dirty="0" err="1"/>
              <a:t>Kolbert</a:t>
            </a:r>
            <a:r>
              <a:rPr lang="en-US" i="1" dirty="0"/>
              <a:t>, Elizabeth (2006) Field Notes from a Catastrophe: Man, Nature, and Climate Change, New York: Bloomsbury USA</a:t>
            </a:r>
            <a:r>
              <a:rPr lang="en-US" i="1" dirty="0" smtClean="0"/>
              <a:t>.</a:t>
            </a:r>
            <a:endParaRPr lang="en-US" i="1" dirty="0" smtClean="0">
              <a:latin typeface="+mn-lt"/>
            </a:endParaRPr>
          </a:p>
          <a:p>
            <a:pPr>
              <a:buClr>
                <a:schemeClr val="accent2"/>
              </a:buClr>
            </a:pPr>
            <a:r>
              <a:rPr lang="en-US" i="1" dirty="0" smtClean="0">
                <a:latin typeface="+mn-lt"/>
              </a:rPr>
              <a:t>Overview: National Cohesive </a:t>
            </a:r>
            <a:r>
              <a:rPr lang="en-US" i="1" dirty="0" err="1" smtClean="0">
                <a:latin typeface="+mn-lt"/>
              </a:rPr>
              <a:t>Wildland</a:t>
            </a:r>
            <a:r>
              <a:rPr lang="en-US" i="1" dirty="0" smtClean="0">
                <a:latin typeface="+mn-lt"/>
              </a:rPr>
              <a:t> Fire </a:t>
            </a:r>
            <a:r>
              <a:rPr lang="en-US" i="1" dirty="0" smtClean="0">
                <a:latin typeface="+mn-lt"/>
              </a:rPr>
              <a:t>Management Strategy: </a:t>
            </a:r>
            <a:r>
              <a:rPr lang="en-US" i="1" dirty="0" smtClean="0">
                <a:latin typeface="+mn-lt"/>
                <a:hlinkClick r:id="rId4"/>
              </a:rPr>
              <a:t>http://www.forestsandrangelands.gov/strategy/overview.shtml</a:t>
            </a:r>
            <a:endParaRPr lang="en-US" i="1" dirty="0" smtClean="0">
              <a:latin typeface="+mn-lt"/>
            </a:endParaRPr>
          </a:p>
          <a:p>
            <a:pPr>
              <a:buClr>
                <a:schemeClr val="accent2"/>
              </a:buClr>
            </a:pPr>
            <a:r>
              <a:rPr lang="en-US" i="1" dirty="0" smtClean="0">
                <a:latin typeface="+mn-lt"/>
              </a:rPr>
              <a:t>Ripley, Amanda (2008) The Unthinkable: Who Survives When Disaster Strikes, New York: Crown Publishers.</a:t>
            </a:r>
          </a:p>
          <a:p>
            <a:pPr>
              <a:buClr>
                <a:schemeClr val="accent2"/>
              </a:buClr>
            </a:pPr>
            <a:r>
              <a:rPr lang="en-US" i="1" dirty="0"/>
              <a:t>Rohde, R. et al. (2013) “A new estimate of the average earth surface land temperature spanning 1753 to 2011” in </a:t>
            </a:r>
            <a:r>
              <a:rPr lang="en-US" i="1" dirty="0" err="1"/>
              <a:t>Geoinfor</a:t>
            </a:r>
            <a:r>
              <a:rPr lang="en-US" i="1" dirty="0"/>
              <a:t>. </a:t>
            </a:r>
            <a:r>
              <a:rPr lang="en-US" i="1" dirty="0" err="1"/>
              <a:t>Geostat</a:t>
            </a:r>
            <a:r>
              <a:rPr lang="en-US" i="1" dirty="0"/>
              <a:t>.: An Overview 1:1 (</a:t>
            </a:r>
            <a:r>
              <a:rPr lang="de-DE" i="1" dirty="0"/>
              <a:t>http://</a:t>
            </a:r>
            <a:r>
              <a:rPr lang="de-DE" i="1" dirty="0" err="1"/>
              <a:t>www.scitechnol.com</a:t>
            </a:r>
            <a:r>
              <a:rPr lang="de-DE" i="1" dirty="0"/>
              <a:t>/2327-4581/2327-4581-1-101.pdf)</a:t>
            </a:r>
            <a:endParaRPr lang="en-US" i="1" dirty="0"/>
          </a:p>
          <a:p>
            <a:pPr>
              <a:buClr>
                <a:schemeClr val="accent2"/>
              </a:buClr>
            </a:pPr>
            <a:endParaRPr lang="en-US" i="1" dirty="0" smtClean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6934200"/>
            <a:ext cx="33625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http://</a:t>
            </a:r>
            <a:r>
              <a:rPr lang="en-US" i="1" dirty="0" err="1" smtClean="0"/>
              <a:t>nyti.ms</a:t>
            </a:r>
            <a:r>
              <a:rPr lang="en-US" i="1" dirty="0"/>
              <a:t>/1eFrLpB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7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219200" y="609600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Looking to the Future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2209800"/>
            <a:ext cx="6934200" cy="70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US" sz="2800" i="1" dirty="0" smtClean="0">
                <a:latin typeface="+mn-lt"/>
                <a:hlinkClick r:id="rId4"/>
              </a:rPr>
              <a:t>http://o</a:t>
            </a:r>
            <a:r>
              <a:rPr lang="en-US" sz="2800" i="1" dirty="0" smtClean="0">
                <a:latin typeface="+mn-lt"/>
                <a:hlinkClick r:id="rId4"/>
              </a:rPr>
              <a:t>rigami.gr.jp/6osme</a:t>
            </a:r>
            <a:endParaRPr lang="en-US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2497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990600" y="457200"/>
            <a:ext cx="80771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History of Fire Protection Engineering (cont.)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524000"/>
            <a:ext cx="71628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accent2"/>
              </a:buClr>
              <a:defRPr/>
            </a:pPr>
            <a:r>
              <a:rPr lang="en-US" sz="3000" i="1" dirty="0" smtClean="0">
                <a:solidFill>
                  <a:schemeClr val="accent2"/>
                </a:solidFill>
                <a:latin typeface="+mn-lt"/>
                <a:cs typeface="Verdana"/>
              </a:rPr>
              <a:t>1</a:t>
            </a:r>
            <a:r>
              <a:rPr lang="en-US" sz="3000" i="1" baseline="30000" dirty="0" smtClean="0">
                <a:solidFill>
                  <a:schemeClr val="accent2"/>
                </a:solidFill>
                <a:latin typeface="+mn-lt"/>
                <a:cs typeface="Verdana"/>
              </a:rPr>
              <a:t>st</a:t>
            </a:r>
            <a:r>
              <a:rPr lang="en-US" sz="3000" i="1" dirty="0" smtClean="0">
                <a:solidFill>
                  <a:schemeClr val="accent2"/>
                </a:solidFill>
                <a:latin typeface="+mn-lt"/>
                <a:cs typeface="Verdana"/>
              </a:rPr>
              <a:t> half of 20</a:t>
            </a:r>
            <a:r>
              <a:rPr lang="en-US" sz="3000" i="1" baseline="30000" dirty="0" smtClean="0">
                <a:solidFill>
                  <a:schemeClr val="accent2"/>
                </a:solidFill>
                <a:latin typeface="+mn-lt"/>
                <a:cs typeface="Verdana"/>
              </a:rPr>
              <a:t>th</a:t>
            </a:r>
            <a:r>
              <a:rPr lang="en-US" sz="3000" i="1" dirty="0" smtClean="0">
                <a:solidFill>
                  <a:schemeClr val="accent2"/>
                </a:solidFill>
                <a:latin typeface="+mn-lt"/>
                <a:cs typeface="Verdana"/>
              </a:rPr>
              <a:t> century: </a:t>
            </a:r>
            <a:r>
              <a:rPr lang="en-US" sz="3000" i="1" dirty="0" smtClean="0">
                <a:latin typeface="+mn-lt"/>
                <a:cs typeface="Verdana"/>
              </a:rPr>
              <a:t>building and fire codes and standards – lessons learned from catastrophic fires</a:t>
            </a:r>
          </a:p>
          <a:p>
            <a:pPr marL="457200" indent="-457200">
              <a:spcBef>
                <a:spcPts val="0"/>
              </a:spcBef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i="1" dirty="0">
                <a:latin typeface="+mn-lt"/>
                <a:cs typeface="Verdana"/>
              </a:rPr>
              <a:t> </a:t>
            </a:r>
            <a:r>
              <a:rPr lang="en-US" sz="3000" i="1" dirty="0" smtClean="0">
                <a:latin typeface="+mn-lt"/>
                <a:cs typeface="Verdana"/>
              </a:rPr>
              <a:t>  knowledge from civil and mechanical engineering, architecture, psychology, electrical and electronic engineering</a:t>
            </a:r>
            <a:endParaRPr lang="en-US" sz="3000" i="1" dirty="0">
              <a:latin typeface="+mn-lt"/>
              <a:cs typeface="Verdan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4419600"/>
            <a:ext cx="79248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3333CC"/>
                </a:solidFill>
                <a:latin typeface="+mn-lt"/>
              </a:rPr>
              <a:t>2</a:t>
            </a:r>
            <a:r>
              <a:rPr lang="en-US" sz="2800" i="1" baseline="30000" dirty="0" smtClean="0">
                <a:solidFill>
                  <a:srgbClr val="3333CC"/>
                </a:solidFill>
                <a:latin typeface="+mn-lt"/>
              </a:rPr>
              <a:t>nd</a:t>
            </a:r>
            <a:r>
              <a:rPr lang="en-US" sz="2800" i="1" dirty="0" smtClean="0">
                <a:solidFill>
                  <a:srgbClr val="3333CC"/>
                </a:solidFill>
                <a:latin typeface="+mn-lt"/>
              </a:rPr>
              <a:t> half of 20</a:t>
            </a:r>
            <a:r>
              <a:rPr lang="en-US" sz="2800" i="1" baseline="30000" dirty="0" smtClean="0">
                <a:solidFill>
                  <a:srgbClr val="3333CC"/>
                </a:solidFill>
                <a:latin typeface="+mn-lt"/>
              </a:rPr>
              <a:t>th</a:t>
            </a:r>
            <a:r>
              <a:rPr lang="en-US" sz="2800" i="1" dirty="0" smtClean="0">
                <a:solidFill>
                  <a:srgbClr val="3333CC"/>
                </a:solidFill>
                <a:latin typeface="+mn-lt"/>
              </a:rPr>
              <a:t> century: </a:t>
            </a:r>
            <a:r>
              <a:rPr lang="en-US" sz="2800" i="1" dirty="0" smtClean="0">
                <a:latin typeface="+mn-lt"/>
              </a:rPr>
              <a:t>fire protection engineering becomes unique engineering profession</a:t>
            </a:r>
            <a:endParaRPr lang="en-US" sz="2800" i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5473005"/>
            <a:ext cx="7924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3333CC"/>
                </a:solidFill>
                <a:latin typeface="+mn-lt"/>
              </a:rPr>
              <a:t>21</a:t>
            </a:r>
            <a:r>
              <a:rPr lang="en-US" sz="2800" i="1" baseline="30000" dirty="0" smtClean="0">
                <a:solidFill>
                  <a:srgbClr val="3333CC"/>
                </a:solidFill>
                <a:latin typeface="+mn-lt"/>
              </a:rPr>
              <a:t>st</a:t>
            </a:r>
            <a:r>
              <a:rPr lang="en-US" sz="2800" i="1" dirty="0" smtClean="0">
                <a:solidFill>
                  <a:srgbClr val="3333CC"/>
                </a:solidFill>
                <a:latin typeface="+mn-lt"/>
              </a:rPr>
              <a:t> century: </a:t>
            </a:r>
            <a:r>
              <a:rPr lang="en-US" sz="2800" i="1" dirty="0" smtClean="0">
                <a:latin typeface="+mn-lt"/>
              </a:rPr>
              <a:t>improvement of computational methods to determine quantitative evaluation of fire protection </a:t>
            </a:r>
            <a:endParaRPr lang="en-US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520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1041401" y="381000"/>
            <a:ext cx="80771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Fire Protection in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Developing Countries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447800"/>
            <a:ext cx="716280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accent2"/>
              </a:buClr>
              <a:defRPr/>
            </a:pPr>
            <a:r>
              <a:rPr lang="en-US" sz="3000" i="1" dirty="0" smtClean="0">
                <a:solidFill>
                  <a:schemeClr val="accent2"/>
                </a:solidFill>
                <a:latin typeface="+mn-lt"/>
                <a:cs typeface="Verdana"/>
              </a:rPr>
              <a:t>Overall Challenges:</a:t>
            </a:r>
          </a:p>
          <a:p>
            <a:pPr marL="457200" indent="-457200">
              <a:spcBef>
                <a:spcPts val="0"/>
              </a:spcBef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i="1" dirty="0" smtClean="0">
                <a:latin typeface="+mn-lt"/>
                <a:cs typeface="Verdana"/>
              </a:rPr>
              <a:t>Weak regulatory framework</a:t>
            </a:r>
          </a:p>
          <a:p>
            <a:pPr marL="457200" indent="-457200">
              <a:spcBef>
                <a:spcPts val="0"/>
              </a:spcBef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i="1" dirty="0" smtClean="0">
                <a:latin typeface="+mn-lt"/>
                <a:cs typeface="Verdana"/>
              </a:rPr>
              <a:t>Underdeveloped physical/human infrastructures</a:t>
            </a:r>
          </a:p>
          <a:p>
            <a:pPr marL="457200" indent="-457200">
              <a:spcBef>
                <a:spcPts val="0"/>
              </a:spcBef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i="1" dirty="0" smtClean="0">
                <a:latin typeface="+mn-lt"/>
                <a:cs typeface="Verdana"/>
              </a:rPr>
              <a:t>Limited access to skilled labor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3962400"/>
            <a:ext cx="71628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accent2"/>
              </a:buClr>
              <a:defRPr/>
            </a:pPr>
            <a:r>
              <a:rPr lang="en-US" sz="3000" i="1" dirty="0" smtClean="0">
                <a:solidFill>
                  <a:srgbClr val="3333CC"/>
                </a:solidFill>
                <a:latin typeface="+mn-lt"/>
                <a:cs typeface="Verdana"/>
              </a:rPr>
              <a:t>Sprinkler system challenges:</a:t>
            </a:r>
          </a:p>
          <a:p>
            <a:pPr marL="457200" indent="-457200">
              <a:spcBef>
                <a:spcPts val="0"/>
              </a:spcBef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i="1" dirty="0" smtClean="0">
                <a:latin typeface="+mn-lt"/>
                <a:cs typeface="Verdana"/>
              </a:rPr>
              <a:t>Limited water source in dry regions</a:t>
            </a:r>
          </a:p>
          <a:p>
            <a:pPr marL="457200" indent="-457200">
              <a:spcBef>
                <a:spcPts val="0"/>
              </a:spcBef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i="1" dirty="0" smtClean="0">
                <a:latin typeface="+mn-lt"/>
                <a:cs typeface="Verdana"/>
              </a:rPr>
              <a:t>Contaminated water leading to health problems</a:t>
            </a:r>
          </a:p>
        </p:txBody>
      </p:sp>
    </p:spTree>
    <p:extLst>
      <p:ext uri="{BB962C8B-B14F-4D97-AF65-F5344CB8AC3E}">
        <p14:creationId xmlns:p14="http://schemas.microsoft.com/office/powerpoint/2010/main" val="124586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990600" y="228600"/>
            <a:ext cx="7924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National Cohesive </a:t>
            </a:r>
            <a:r>
              <a:rPr lang="en-US" sz="3000" i="1" dirty="0" err="1" smtClean="0">
                <a:solidFill>
                  <a:srgbClr val="3333CC"/>
                </a:solidFill>
                <a:latin typeface="Verdana" charset="0"/>
                <a:cs typeface="Verdana" charset="0"/>
              </a:rPr>
              <a:t>Wildland</a:t>
            </a: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 Fire Management Strategy 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pic>
        <p:nvPicPr>
          <p:cNvPr id="5" name="Picture 4" descr="elementsVenn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371600"/>
            <a:ext cx="5486400" cy="368686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5397500"/>
            <a:ext cx="800100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+mn-lt"/>
              </a:rPr>
              <a:t>Vision: “To safely and effectively extinguish fire when needed; use fire where allowable; manage our natural resources; and as a nation, to live with </a:t>
            </a:r>
            <a:r>
              <a:rPr lang="en-US" i="1" dirty="0" err="1" smtClean="0">
                <a:solidFill>
                  <a:schemeClr val="accent2"/>
                </a:solidFill>
                <a:latin typeface="+mn-lt"/>
              </a:rPr>
              <a:t>wildland</a:t>
            </a:r>
            <a:r>
              <a:rPr lang="en-US" i="1" dirty="0" smtClean="0">
                <a:solidFill>
                  <a:schemeClr val="accent2"/>
                </a:solidFill>
                <a:latin typeface="+mn-lt"/>
              </a:rPr>
              <a:t> fire.”</a:t>
            </a:r>
            <a:endParaRPr lang="en-US" i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674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990600" y="533400"/>
            <a:ext cx="79248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Regional Risk Analysis Reports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905000"/>
            <a:ext cx="7645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Wingdings" charset="2"/>
              <a:buChar char="Ø"/>
            </a:pPr>
            <a:r>
              <a:rPr lang="en-US" i="1" dirty="0" smtClean="0">
                <a:latin typeface="+mn-lt"/>
              </a:rPr>
              <a:t>Practical decision support tool for </a:t>
            </a:r>
            <a:r>
              <a:rPr lang="en-US" i="1" dirty="0" err="1" smtClean="0">
                <a:latin typeface="+mn-lt"/>
              </a:rPr>
              <a:t>wildland</a:t>
            </a:r>
            <a:r>
              <a:rPr lang="en-US" i="1" dirty="0" smtClean="0">
                <a:latin typeface="+mn-lt"/>
              </a:rPr>
              <a:t> fire management organizations, Federal, state and local governments, non-governmental organizations, and local communities</a:t>
            </a:r>
          </a:p>
          <a:p>
            <a:pPr marL="342900" indent="-342900">
              <a:buClr>
                <a:schemeClr val="accent2"/>
              </a:buClr>
              <a:buFont typeface="Wingdings" charset="2"/>
              <a:buChar char="Ø"/>
            </a:pPr>
            <a:r>
              <a:rPr lang="en-US" i="1" dirty="0" smtClean="0">
                <a:latin typeface="+mn-lt"/>
              </a:rPr>
              <a:t>Integrating key elements into a strategy to “braid” Federal, state, local and private interests; building stronger collaborations –– </a:t>
            </a:r>
            <a:r>
              <a:rPr lang="en-US" i="1" dirty="0" smtClean="0">
                <a:solidFill>
                  <a:srgbClr val="3333CC"/>
                </a:solidFill>
                <a:latin typeface="+mn-lt"/>
              </a:rPr>
              <a:t>Lesson Study?</a:t>
            </a:r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62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990600" y="533400"/>
            <a:ext cx="79248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Managin</a:t>
            </a: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g </a:t>
            </a:r>
            <a:r>
              <a:rPr lang="en-US" sz="3000" i="1" dirty="0" err="1" smtClean="0">
                <a:solidFill>
                  <a:srgbClr val="3333CC"/>
                </a:solidFill>
                <a:latin typeface="Verdana" charset="0"/>
                <a:cs typeface="Verdana" charset="0"/>
              </a:rPr>
              <a:t>Wildland</a:t>
            </a: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 Fires</a:t>
            </a:r>
          </a:p>
          <a:p>
            <a:pPr algn="ctr" eaLnBrk="1" hangingPunct="1">
              <a:spcBef>
                <a:spcPct val="0"/>
              </a:spcBef>
            </a:pPr>
            <a:r>
              <a:rPr lang="en-US" i="1" dirty="0">
                <a:solidFill>
                  <a:schemeClr val="tx2"/>
                </a:solidFill>
                <a:latin typeface="+mn-lt"/>
                <a:cs typeface="Verdana" charset="0"/>
              </a:rPr>
              <a:t>http://</a:t>
            </a:r>
            <a:r>
              <a:rPr lang="en-US" i="1" dirty="0" err="1">
                <a:solidFill>
                  <a:schemeClr val="tx2"/>
                </a:solidFill>
                <a:latin typeface="+mn-lt"/>
                <a:cs typeface="Verdana" charset="0"/>
              </a:rPr>
              <a:t>www.fs.fed.us</a:t>
            </a:r>
            <a:r>
              <a:rPr lang="en-US" i="1" dirty="0">
                <a:solidFill>
                  <a:schemeClr val="tx2"/>
                </a:solidFill>
                <a:latin typeface="+mn-lt"/>
                <a:cs typeface="Verdana" charset="0"/>
              </a:rPr>
              <a:t>/fire/management/</a:t>
            </a:r>
            <a:r>
              <a:rPr lang="en-US" i="1" dirty="0" err="1">
                <a:solidFill>
                  <a:schemeClr val="tx2"/>
                </a:solidFill>
                <a:latin typeface="+mn-lt"/>
                <a:cs typeface="Verdana" charset="0"/>
              </a:rPr>
              <a:t>index.html?utm_source</a:t>
            </a:r>
            <a:r>
              <a:rPr lang="en-US" i="1" dirty="0">
                <a:solidFill>
                  <a:schemeClr val="tx2"/>
                </a:solidFill>
                <a:latin typeface="+mn-lt"/>
                <a:cs typeface="Verdana" charset="0"/>
              </a:rPr>
              <a:t>=</a:t>
            </a:r>
            <a:r>
              <a:rPr lang="en-US" i="1" dirty="0" err="1">
                <a:solidFill>
                  <a:schemeClr val="tx2"/>
                </a:solidFill>
                <a:latin typeface="+mn-lt"/>
                <a:cs typeface="Verdana" charset="0"/>
              </a:rPr>
              <a:t>www.domtail.com</a:t>
            </a:r>
            <a:endParaRPr lang="en-US" i="1" dirty="0">
              <a:solidFill>
                <a:schemeClr val="tx2"/>
              </a:solidFill>
              <a:latin typeface="+mn-lt"/>
              <a:cs typeface="Verdan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905000"/>
            <a:ext cx="764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Wingdings" charset="2"/>
              <a:buChar char="Ø"/>
            </a:pPr>
            <a:r>
              <a:rPr lang="en-US" i="1" dirty="0" smtClean="0">
                <a:latin typeface="+mn-lt"/>
              </a:rPr>
              <a:t>Climate change, growth of communities into </a:t>
            </a:r>
            <a:r>
              <a:rPr lang="en-US" i="1" dirty="0" err="1" smtClean="0">
                <a:latin typeface="+mn-lt"/>
              </a:rPr>
              <a:t>wildlands</a:t>
            </a:r>
            <a:r>
              <a:rPr lang="en-US" i="1" dirty="0" smtClean="0">
                <a:latin typeface="+mn-lt"/>
              </a:rPr>
              <a:t>, and the build up of flammable vegetation have made managing fire riskier and more complex. </a:t>
            </a:r>
          </a:p>
          <a:p>
            <a:pPr marL="342900" indent="-342900">
              <a:buClr>
                <a:schemeClr val="accent2"/>
              </a:buClr>
              <a:buFont typeface="Wingdings" charset="2"/>
              <a:buChar char="Ø"/>
            </a:pPr>
            <a:r>
              <a:rPr lang="en-US" i="1" dirty="0" smtClean="0">
                <a:latin typeface="+mn-lt"/>
              </a:rPr>
              <a:t>Strategy:</a:t>
            </a:r>
          </a:p>
          <a:p>
            <a:pPr marL="800100" lvl="1" indent="-342900">
              <a:buClr>
                <a:schemeClr val="accent2"/>
              </a:buClr>
              <a:buFont typeface="Wingdings" charset="2"/>
              <a:buChar char="ü"/>
            </a:pPr>
            <a:r>
              <a:rPr lang="en-US" i="1" dirty="0">
                <a:latin typeface="+mn-lt"/>
              </a:rPr>
              <a:t>	</a:t>
            </a:r>
            <a:r>
              <a:rPr lang="en-US" i="1" dirty="0" smtClean="0">
                <a:latin typeface="+mn-lt"/>
              </a:rPr>
              <a:t>Ecosystem restoration</a:t>
            </a:r>
          </a:p>
          <a:p>
            <a:pPr marL="800100" lvl="1" indent="-342900">
              <a:buClr>
                <a:schemeClr val="accent2"/>
              </a:buClr>
              <a:buFont typeface="Wingdings" charset="2"/>
              <a:buChar char="ü"/>
            </a:pPr>
            <a:r>
              <a:rPr lang="en-US" i="1" dirty="0" smtClean="0">
                <a:latin typeface="+mn-lt"/>
              </a:rPr>
              <a:t>Community preparedness</a:t>
            </a:r>
          </a:p>
          <a:p>
            <a:pPr marL="800100" lvl="1" indent="-342900">
              <a:buClr>
                <a:schemeClr val="accent2"/>
              </a:buClr>
              <a:buFont typeface="Wingdings" charset="2"/>
              <a:buChar char="ü"/>
            </a:pPr>
            <a:r>
              <a:rPr lang="en-US" i="1" dirty="0" smtClean="0">
                <a:latin typeface="+mn-lt"/>
              </a:rPr>
              <a:t>Wildfire response</a:t>
            </a:r>
          </a:p>
        </p:txBody>
      </p:sp>
    </p:spTree>
    <p:extLst>
      <p:ext uri="{BB962C8B-B14F-4D97-AF65-F5344CB8AC3E}">
        <p14:creationId xmlns:p14="http://schemas.microsoft.com/office/powerpoint/2010/main" val="133193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066800" y="457200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Worst Wild Fires in U.S. History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0668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n-US" sz="2800" i="1" dirty="0">
                <a:latin typeface="+mn-lt"/>
              </a:rPr>
              <a:t>http://</a:t>
            </a:r>
            <a:r>
              <a:rPr lang="en-US" sz="2800" i="1" dirty="0" err="1">
                <a:latin typeface="+mn-lt"/>
              </a:rPr>
              <a:t>www.wunderground.com</a:t>
            </a:r>
            <a:r>
              <a:rPr lang="en-US" sz="2800" i="1" dirty="0">
                <a:latin typeface="+mn-lt"/>
              </a:rPr>
              <a:t>/blog/</a:t>
            </a:r>
            <a:r>
              <a:rPr lang="en-US" sz="2800" i="1" dirty="0" err="1">
                <a:latin typeface="+mn-lt"/>
              </a:rPr>
              <a:t>weatherhistorian</a:t>
            </a:r>
            <a:r>
              <a:rPr lang="en-US" sz="2800" i="1" dirty="0">
                <a:latin typeface="+mn-lt"/>
              </a:rPr>
              <a:t>/the-worst-wild-fires-in-us-history</a:t>
            </a:r>
            <a:endParaRPr lang="en-US" sz="2800" i="1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2286000"/>
            <a:ext cx="7620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3333CC"/>
                </a:solidFill>
                <a:latin typeface="+mn-lt"/>
              </a:rPr>
              <a:t>August 2013: </a:t>
            </a:r>
            <a:r>
              <a:rPr lang="en-US" i="1" dirty="0" smtClean="0">
                <a:latin typeface="+mn-lt"/>
              </a:rPr>
              <a:t>California rim fire, largest on record to affect Sierra Nevada mountain range (192, 466 acres) but only 6</a:t>
            </a:r>
            <a:r>
              <a:rPr lang="en-US" i="1" baseline="30000" dirty="0" smtClean="0">
                <a:latin typeface="+mn-lt"/>
              </a:rPr>
              <a:t>th</a:t>
            </a:r>
            <a:r>
              <a:rPr lang="en-US" i="1" dirty="0" smtClean="0">
                <a:latin typeface="+mn-lt"/>
              </a:rPr>
              <a:t> largest in CA</a:t>
            </a:r>
            <a:endParaRPr lang="en-US" i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35814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i="1" dirty="0" smtClean="0">
                <a:solidFill>
                  <a:srgbClr val="3333CC"/>
                </a:solidFill>
                <a:latin typeface="+mn-lt"/>
              </a:rPr>
              <a:t>Occurrences: </a:t>
            </a:r>
            <a:endParaRPr lang="en-US" i="1" dirty="0">
              <a:solidFill>
                <a:srgbClr val="3333CC"/>
              </a:solidFill>
              <a:latin typeface="+mn-lt"/>
            </a:endParaRPr>
          </a:p>
          <a:p>
            <a:pPr marL="342900" indent="-342900">
              <a:spcBef>
                <a:spcPts val="0"/>
              </a:spcBef>
              <a:buClr>
                <a:schemeClr val="accent2"/>
              </a:buClr>
              <a:buFont typeface="Wingdings" charset="2"/>
              <a:buChar char="Ø"/>
            </a:pPr>
            <a:r>
              <a:rPr lang="en-US" i="1" dirty="0" smtClean="0">
                <a:latin typeface="+mn-lt"/>
              </a:rPr>
              <a:t>Annually, usually around October</a:t>
            </a:r>
          </a:p>
          <a:p>
            <a:pPr marL="342900" indent="-342900">
              <a:spcBef>
                <a:spcPts val="0"/>
              </a:spcBef>
              <a:buClr>
                <a:schemeClr val="accent2"/>
              </a:buClr>
              <a:buFont typeface="Wingdings" charset="2"/>
              <a:buChar char="Ø"/>
            </a:pPr>
            <a:r>
              <a:rPr lang="en-US" i="1" dirty="0" smtClean="0">
                <a:latin typeface="+mn-lt"/>
              </a:rPr>
              <a:t>Dry season: May 15 – October 15 (severe drought for three years)</a:t>
            </a:r>
          </a:p>
        </p:txBody>
      </p:sp>
    </p:spTree>
    <p:extLst>
      <p:ext uri="{BB962C8B-B14F-4D97-AF65-F5344CB8AC3E}">
        <p14:creationId xmlns:p14="http://schemas.microsoft.com/office/powerpoint/2010/main" val="208935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sideba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848600" y="2514600"/>
            <a:ext cx="914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" smtClean="0">
                <a:solidFill>
                  <a:schemeClr val="bg1"/>
                </a:solidFill>
                <a:cs typeface="+mj-cs"/>
              </a:rPr>
              <a:t>Speakers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724400" y="239713"/>
            <a:ext cx="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sz="3000" i="1" dirty="0">
              <a:latin typeface="Verdana"/>
              <a:cs typeface="Verdana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066800" y="457200"/>
            <a:ext cx="777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Worst Wild Fires in U.S. History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3000" i="1" dirty="0" smtClean="0">
                <a:solidFill>
                  <a:srgbClr val="3333CC"/>
                </a:solidFill>
                <a:latin typeface="Verdana" charset="0"/>
                <a:cs typeface="Verdana" charset="0"/>
              </a:rPr>
              <a:t>(damage and loss of life)</a:t>
            </a:r>
            <a:endParaRPr lang="en-US" sz="3000" i="1" dirty="0">
              <a:solidFill>
                <a:srgbClr val="3333CC"/>
              </a:solidFill>
              <a:latin typeface="Verdana" charset="0"/>
              <a:cs typeface="Verdan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6764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2"/>
              </a:buClr>
            </a:pPr>
            <a:r>
              <a:rPr lang="en-US" sz="2800" i="1" dirty="0">
                <a:latin typeface="+mn-lt"/>
              </a:rPr>
              <a:t>http://</a:t>
            </a:r>
            <a:r>
              <a:rPr lang="en-US" sz="2800" i="1" dirty="0" err="1">
                <a:latin typeface="+mn-lt"/>
              </a:rPr>
              <a:t>www.infoplease.com</a:t>
            </a:r>
            <a:r>
              <a:rPr lang="en-US" sz="2800" i="1" dirty="0">
                <a:latin typeface="+mn-lt"/>
              </a:rPr>
              <a:t>/</a:t>
            </a:r>
            <a:r>
              <a:rPr lang="en-US" sz="2800" i="1" dirty="0" err="1">
                <a:latin typeface="+mn-lt"/>
              </a:rPr>
              <a:t>ipa</a:t>
            </a:r>
            <a:r>
              <a:rPr lang="en-US" sz="2800" i="1" dirty="0">
                <a:latin typeface="+mn-lt"/>
              </a:rPr>
              <a:t>/A0778688.html</a:t>
            </a:r>
            <a:endParaRPr lang="en-US" sz="2800" i="1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2743200"/>
            <a:ext cx="762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i="1" dirty="0" smtClean="0">
                <a:solidFill>
                  <a:srgbClr val="3333CC"/>
                </a:solidFill>
                <a:latin typeface="+mn-lt"/>
              </a:rPr>
              <a:t>June 28–July 10, 2013: </a:t>
            </a:r>
            <a:r>
              <a:rPr lang="en-US" i="1" dirty="0" err="1" smtClean="0">
                <a:latin typeface="+mn-lt"/>
              </a:rPr>
              <a:t>Yarnell</a:t>
            </a:r>
            <a:r>
              <a:rPr lang="en-US" i="1" dirty="0" smtClean="0">
                <a:latin typeface="+mn-lt"/>
              </a:rPr>
              <a:t>, Arizona</a:t>
            </a:r>
          </a:p>
          <a:p>
            <a:pPr>
              <a:spcBef>
                <a:spcPts val="0"/>
              </a:spcBef>
            </a:pPr>
            <a:r>
              <a:rPr lang="en-US" i="1" dirty="0">
                <a:solidFill>
                  <a:srgbClr val="000000"/>
                </a:solidFill>
                <a:latin typeface="+mn-lt"/>
              </a:rPr>
              <a:t>http://</a:t>
            </a:r>
            <a:r>
              <a:rPr lang="en-US" i="1" dirty="0" err="1">
                <a:solidFill>
                  <a:srgbClr val="000000"/>
                </a:solidFill>
                <a:latin typeface="+mn-lt"/>
              </a:rPr>
              <a:t>en.wikipedia.org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/wiki/</a:t>
            </a:r>
            <a:r>
              <a:rPr lang="en-US" i="1" dirty="0" err="1">
                <a:solidFill>
                  <a:srgbClr val="000000"/>
                </a:solidFill>
                <a:latin typeface="+mn-lt"/>
              </a:rPr>
              <a:t>Yarnell_Hill_Fire</a:t>
            </a:r>
            <a:endParaRPr lang="en-US" i="1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i="1" dirty="0" smtClean="0">
                <a:solidFill>
                  <a:srgbClr val="3333CC"/>
                </a:solidFill>
                <a:latin typeface="+mn-lt"/>
              </a:rPr>
              <a:t>June 30, 2013:  </a:t>
            </a:r>
            <a:r>
              <a:rPr lang="en-US" i="1" dirty="0" smtClean="0">
                <a:latin typeface="+mn-lt"/>
              </a:rPr>
              <a:t>19 elite firefighters killed  </a:t>
            </a:r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2569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Palatino Linotype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Palatino Linotype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62249</TotalTime>
  <Words>1290</Words>
  <Application>Microsoft Macintosh PowerPoint</Application>
  <PresentationFormat>On-screen Show (4:3)</PresentationFormat>
  <Paragraphs>188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  <vt:lpstr>Speakers</vt:lpstr>
    </vt:vector>
  </TitlesOfParts>
  <Company>rbs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private</dc:creator>
  <cp:lastModifiedBy>Patsy Wang-Iverson</cp:lastModifiedBy>
  <cp:revision>692</cp:revision>
  <cp:lastPrinted>2007-01-24T20:53:38Z</cp:lastPrinted>
  <dcterms:created xsi:type="dcterms:W3CDTF">2003-10-01T14:50:04Z</dcterms:created>
  <dcterms:modified xsi:type="dcterms:W3CDTF">2014-02-13T06:46:32Z</dcterms:modified>
</cp:coreProperties>
</file>